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78" r:id="rId10"/>
    <p:sldId id="265" r:id="rId11"/>
    <p:sldId id="266" r:id="rId12"/>
    <p:sldId id="287" r:id="rId13"/>
    <p:sldId id="267" r:id="rId14"/>
    <p:sldId id="268" r:id="rId15"/>
    <p:sldId id="269" r:id="rId16"/>
    <p:sldId id="270" r:id="rId17"/>
    <p:sldId id="290" r:id="rId18"/>
    <p:sldId id="280" r:id="rId19"/>
    <p:sldId id="281" r:id="rId20"/>
    <p:sldId id="286" r:id="rId21"/>
    <p:sldId id="285" r:id="rId22"/>
    <p:sldId id="283" r:id="rId23"/>
    <p:sldId id="288" r:id="rId24"/>
    <p:sldId id="289" r:id="rId25"/>
    <p:sldId id="282" r:id="rId26"/>
    <p:sldId id="272" r:id="rId27"/>
    <p:sldId id="273" r:id="rId28"/>
    <p:sldId id="274" r:id="rId29"/>
    <p:sldId id="275" r:id="rId30"/>
    <p:sldId id="276" r:id="rId31"/>
  </p:sldIdLst>
  <p:sldSz cx="9144000" cy="5143500" type="screen16x9"/>
  <p:notesSz cx="6858000" cy="9144000"/>
  <p:embeddedFontLst>
    <p:embeddedFont>
      <p:font typeface="Anton" panose="020B0604020202020204" charset="0"/>
      <p:regular r:id="rId33"/>
    </p:embeddedFont>
    <p:embeddedFont>
      <p:font typeface="Fredoka One" panose="020B0604020202020204" charset="0"/>
      <p:regular r:id="rId34"/>
    </p:embeddedFont>
    <p:embeddedFont>
      <p:font typeface="Oswald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3" autoAdjust="0"/>
    <p:restoredTop sz="94291" autoAdjust="0"/>
  </p:normalViewPr>
  <p:slideViewPr>
    <p:cSldViewPr snapToGrid="0">
      <p:cViewPr>
        <p:scale>
          <a:sx n="400" d="100"/>
          <a:sy n="400" d="100"/>
        </p:scale>
        <p:origin x="-7426" y="-4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0.png"/><Relationship Id="rId3" Type="http://schemas.openxmlformats.org/officeDocument/2006/relationships/image" Target="../media/image9.jpg"/><Relationship Id="rId7" Type="http://schemas.openxmlformats.org/officeDocument/2006/relationships/image" Target="../media/image26.jp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11" Type="http://schemas.openxmlformats.org/officeDocument/2006/relationships/image" Target="../media/image7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f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"/>
          <p:cNvSpPr txBox="1"/>
          <p:nvPr/>
        </p:nvSpPr>
        <p:spPr>
          <a:xfrm>
            <a:off x="3398911" y="1410986"/>
            <a:ext cx="2308465" cy="100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1288133" y="124460"/>
            <a:ext cx="4221125" cy="85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b="1" dirty="0" err="1">
                <a:solidFill>
                  <a:schemeClr val="dk1"/>
                </a:solidFill>
              </a:rPr>
              <a:t>Rec</a:t>
            </a:r>
            <a:r>
              <a:rPr lang="en-GB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Computer Vision recommendation system, used for in store personalised clothing recommendations.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 sz="1200" dirty="0" err="1">
                <a:solidFill>
                  <a:schemeClr val="dk1"/>
                </a:solidFill>
              </a:rPr>
              <a:t>Rec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aims to personalise the customer retail shopping experience, and revitalise in store shopping.</a:t>
            </a:r>
            <a:endParaRPr dirty="0"/>
          </a:p>
        </p:txBody>
      </p:sp>
      <p:cxnSp>
        <p:nvCxnSpPr>
          <p:cNvPr id="237" name="Google Shape;237;p1"/>
          <p:cNvCxnSpPr/>
          <p:nvPr/>
        </p:nvCxnSpPr>
        <p:spPr>
          <a:xfrm>
            <a:off x="5707380" y="213360"/>
            <a:ext cx="0" cy="471678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graphicFrame>
        <p:nvGraphicFramePr>
          <p:cNvPr id="238" name="Google Shape;238;p1"/>
          <p:cNvGraphicFramePr/>
          <p:nvPr/>
        </p:nvGraphicFramePr>
        <p:xfrm>
          <a:off x="243842" y="1206770"/>
          <a:ext cx="2628900" cy="1554500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Threats &amp; Opportunities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50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Retail shopping has struggled against the growth of e-commerce, who use innovative technologies.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Few recommendation systems exist across multiple stores.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b="1"/>
                        <a:t>ShopRec </a:t>
                      </a:r>
                      <a:r>
                        <a:rPr lang="en-GB" sz="1000" b="0" u="none" strike="noStrike" cap="none"/>
                        <a:t>both applies across </a:t>
                      </a:r>
                      <a:r>
                        <a:rPr lang="en-GB" sz="1000" u="none" strike="noStrike" cap="none"/>
                        <a:t>multiple stores, and uses the latest image recognition technology.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9" name="Google Shape;239;p1"/>
          <p:cNvGraphicFramePr/>
          <p:nvPr/>
        </p:nvGraphicFramePr>
        <p:xfrm>
          <a:off x="2920365" y="1200794"/>
          <a:ext cx="2739400" cy="141567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2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/>
                        <a:t>ShopRec </a:t>
                      </a:r>
                      <a:r>
                        <a:rPr lang="en-GB" sz="1000" u="none" strike="noStrike" cap="none"/>
                        <a:t>provides: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In store interactive </a:t>
                      </a:r>
                      <a:r>
                        <a:rPr lang="en-GB" sz="1000" b="1" u="none" strike="noStrike" cap="none"/>
                        <a:t>Computer Vision </a:t>
                      </a:r>
                      <a:r>
                        <a:rPr lang="en-GB" sz="1000" u="none" strike="noStrike" cap="none"/>
                        <a:t>interface for clothing detection.</a:t>
                      </a:r>
                      <a:endParaRPr sz="1000"/>
                    </a:p>
                    <a:p>
                      <a:pPr marL="171450" marR="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Personalised </a:t>
                      </a:r>
                      <a:r>
                        <a:rPr lang="en-GB" sz="1000" b="1" u="none" strike="noStrike" cap="none"/>
                        <a:t>recommendation systems </a:t>
                      </a:r>
                      <a:r>
                        <a:rPr lang="en-GB" sz="1000" u="none" strike="noStrike" cap="none"/>
                        <a:t>for in store products across multiple stores based on </a:t>
                      </a:r>
                      <a:r>
                        <a:rPr lang="en-GB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preferences.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76200" cap="flat" cmpd="sng">
                      <a:solidFill>
                        <a:srgbClr val="FFC71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0" name="Google Shape;240;p1"/>
          <p:cNvGraphicFramePr/>
          <p:nvPr>
            <p:extLst>
              <p:ext uri="{D42A27DB-BD31-4B8C-83A1-F6EECF244321}">
                <p14:modId xmlns:p14="http://schemas.microsoft.com/office/powerpoint/2010/main" val="954607371"/>
              </p:ext>
            </p:extLst>
          </p:nvPr>
        </p:nvGraphicFramePr>
        <p:xfrm>
          <a:off x="228603" y="2872351"/>
          <a:ext cx="5431125" cy="1209825"/>
        </p:xfrm>
        <a:graphic>
          <a:graphicData uri="http://schemas.openxmlformats.org/drawingml/2006/table">
            <a:tbl>
              <a:tblPr firstRow="1" bandRow="1">
                <a:noFill/>
                <a:tableStyleId>{B9CB5EEE-75CF-4ADF-9BE4-8BDF6D6108C1}</a:tableStyleId>
              </a:tblPr>
              <a:tblGrid>
                <a:gridCol w="181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9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&amp; Model Development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Data Sourcing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Model Training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Model Deployment</a:t>
                      </a:r>
                      <a:endParaRPr sz="10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Clothing images scraped stored and labelled with boundary boxes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User database created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Yolo</a:t>
                      </a:r>
                      <a:r>
                        <a:rPr lang="en-GB" sz="1000"/>
                        <a:t>v</a:t>
                      </a:r>
                      <a:r>
                        <a:rPr lang="en-GB" sz="1000" u="none" strike="noStrike" cap="none"/>
                        <a:t>5 image recognition model trained on c. 6000 image</a:t>
                      </a:r>
                      <a:r>
                        <a:rPr lang="en-GB" sz="1000"/>
                        <a:t>s</a:t>
                      </a:r>
                      <a:r>
                        <a:rPr lang="en-GB" sz="1000" u="none" strike="noStrike" cap="none"/>
                        <a:t>, and 12 classes.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Model accuracy of c. </a:t>
                      </a:r>
                      <a:r>
                        <a:rPr lang="en-GB" sz="1000"/>
                        <a:t>7</a:t>
                      </a:r>
                      <a:r>
                        <a:rPr lang="en-GB" sz="1000" u="none" strike="noStrike" cap="none"/>
                        <a:t>0%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Image recognition and recommendation system deployed onto Streamlit user interface.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1" name="Google Shape;241;p1"/>
          <p:cNvGrpSpPr/>
          <p:nvPr/>
        </p:nvGrpSpPr>
        <p:grpSpPr>
          <a:xfrm>
            <a:off x="433774" y="4176445"/>
            <a:ext cx="1196387" cy="855914"/>
            <a:chOff x="545949" y="3775690"/>
            <a:chExt cx="918870" cy="732465"/>
          </a:xfrm>
        </p:grpSpPr>
        <p:pic>
          <p:nvPicPr>
            <p:cNvPr id="242" name="Google Shape;242;p1" descr="Swoosh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949" y="4269018"/>
              <a:ext cx="604254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6154" y="4148155"/>
              <a:ext cx="288665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" descr="Uniqlo - Wikipedi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949" y="3775690"/>
              <a:ext cx="361778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" descr="adidas Falcon Zip Trainers - Yellow - Shoes - ARKET | Adidas originals logo,  Adidas logo wallpapers, Clothing brand logo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2708" y="3775690"/>
              <a:ext cx="372111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"/>
          <p:cNvGrpSpPr/>
          <p:nvPr/>
        </p:nvGrpSpPr>
        <p:grpSpPr>
          <a:xfrm>
            <a:off x="1991994" y="4165109"/>
            <a:ext cx="1709293" cy="855914"/>
            <a:chOff x="6184865" y="2377031"/>
            <a:chExt cx="3594667" cy="1800000"/>
          </a:xfrm>
        </p:grpSpPr>
        <p:pic>
          <p:nvPicPr>
            <p:cNvPr id="247" name="Google Shape;247;p1"/>
            <p:cNvPicPr preferRelativeResize="0"/>
            <p:nvPr/>
          </p:nvPicPr>
          <p:blipFill rotWithShape="1">
            <a:blip r:embed="rId8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"/>
            <p:cNvPicPr preferRelativeResize="0"/>
            <p:nvPr/>
          </p:nvPicPr>
          <p:blipFill rotWithShape="1">
            <a:blip r:embed="rId9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8231" y="580713"/>
            <a:ext cx="897768" cy="90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 rotWithShape="1">
          <a:blip r:embed="rId9">
            <a:alphaModFix/>
          </a:blip>
          <a:srcRect l="50276" t="25039" r="24668" b="50000"/>
          <a:stretch/>
        </p:blipFill>
        <p:spPr>
          <a:xfrm>
            <a:off x="7762214" y="1536790"/>
            <a:ext cx="913785" cy="8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"/>
          <p:cNvPicPr preferRelativeResize="0"/>
          <p:nvPr/>
        </p:nvPicPr>
        <p:blipFill rotWithShape="1">
          <a:blip r:embed="rId11">
            <a:alphaModFix/>
          </a:blip>
          <a:srcRect t="75815"/>
          <a:stretch/>
        </p:blipFill>
        <p:spPr>
          <a:xfrm>
            <a:off x="5771509" y="3200935"/>
            <a:ext cx="3102612" cy="8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"/>
          <p:cNvSpPr txBox="1"/>
          <p:nvPr/>
        </p:nvSpPr>
        <p:spPr>
          <a:xfrm>
            <a:off x="5755007" y="189709"/>
            <a:ext cx="3102612" cy="36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Walkthrough</a:t>
            </a:r>
            <a:endParaRPr/>
          </a:p>
        </p:txBody>
      </p:sp>
      <p:sp>
        <p:nvSpPr>
          <p:cNvPr id="253" name="Google Shape;253;p1"/>
          <p:cNvSpPr txBox="1"/>
          <p:nvPr/>
        </p:nvSpPr>
        <p:spPr>
          <a:xfrm>
            <a:off x="5822577" y="580712"/>
            <a:ext cx="1902758" cy="90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interface streams user input through camera</a:t>
            </a:r>
            <a:endParaRPr/>
          </a:p>
        </p:txBody>
      </p:sp>
      <p:sp>
        <p:nvSpPr>
          <p:cNvPr id="254" name="Google Shape;254;p1"/>
          <p:cNvSpPr txBox="1"/>
          <p:nvPr/>
        </p:nvSpPr>
        <p:spPr>
          <a:xfrm>
            <a:off x="5822577" y="1536790"/>
            <a:ext cx="1902758" cy="8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identifies and labels user clothing categories</a:t>
            </a:r>
            <a:endParaRPr/>
          </a:p>
        </p:txBody>
      </p:sp>
      <p:sp>
        <p:nvSpPr>
          <p:cNvPr id="255" name="Google Shape;255;p1"/>
          <p:cNvSpPr txBox="1"/>
          <p:nvPr/>
        </p:nvSpPr>
        <p:spPr>
          <a:xfrm>
            <a:off x="5822576" y="2446561"/>
            <a:ext cx="2853421" cy="74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available, nearest neighbours are found based on shopping history similarity.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items are returned based on most popular products.</a:t>
            </a:r>
            <a:endParaRPr/>
          </a:p>
        </p:txBody>
      </p:sp>
      <p:pic>
        <p:nvPicPr>
          <p:cNvPr id="256" name="Google Shape;256;p1"/>
          <p:cNvPicPr preferRelativeResize="0"/>
          <p:nvPr/>
        </p:nvPicPr>
        <p:blipFill rotWithShape="1">
          <a:blip r:embed="rId12">
            <a:alphaModFix/>
          </a:blip>
          <a:srcRect l="16787" r="15267"/>
          <a:stretch/>
        </p:blipFill>
        <p:spPr>
          <a:xfrm>
            <a:off x="277768" y="180596"/>
            <a:ext cx="942757" cy="92501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1" descr="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90821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" descr="Start Locally | PyTorch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92665" y="4379476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"/>
          <p:cNvSpPr txBox="1"/>
          <p:nvPr/>
        </p:nvSpPr>
        <p:spPr>
          <a:xfrm>
            <a:off x="62287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260" name="Google Shape;260;p1"/>
          <p:cNvSpPr txBox="1"/>
          <p:nvPr/>
        </p:nvSpPr>
        <p:spPr>
          <a:xfrm>
            <a:off x="753055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 txBox="1"/>
          <p:nvPr/>
        </p:nvSpPr>
        <p:spPr>
          <a:xfrm>
            <a:off x="8226954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262" name="Google Shape;262;p1" descr="YOLOv5 PyTorch TXT Annotation Format"/>
          <p:cNvPicPr preferRelativeResize="0"/>
          <p:nvPr/>
        </p:nvPicPr>
        <p:blipFill rotWithShape="1">
          <a:blip r:embed="rId15">
            <a:alphaModFix/>
          </a:blip>
          <a:srcRect l="15700" t="14105" r="15999" b="14099"/>
          <a:stretch/>
        </p:blipFill>
        <p:spPr>
          <a:xfrm>
            <a:off x="8270633" y="4379476"/>
            <a:ext cx="82192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"/>
          <p:cNvPicPr preferRelativeResize="0"/>
          <p:nvPr/>
        </p:nvPicPr>
        <p:blipFill rotWithShape="1">
          <a:blip r:embed="rId16">
            <a:alphaModFix/>
          </a:blip>
          <a:srcRect l="20795" r="20937" b="50893"/>
          <a:stretch/>
        </p:blipFill>
        <p:spPr>
          <a:xfrm>
            <a:off x="4098887" y="4119690"/>
            <a:ext cx="1324798" cy="89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"/>
          <p:cNvCxnSpPr/>
          <p:nvPr/>
        </p:nvCxnSpPr>
        <p:spPr>
          <a:xfrm>
            <a:off x="64771" y="2824091"/>
            <a:ext cx="561593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5" name="Google Shape;265;p1"/>
          <p:cNvCxnSpPr/>
          <p:nvPr/>
        </p:nvCxnSpPr>
        <p:spPr>
          <a:xfrm rot="10800000" flipH="1">
            <a:off x="5669591" y="4220118"/>
            <a:ext cx="3484200" cy="11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66" name="Google Shape;266;p1" descr="XpertLab - Website Designing Company Junagadh,Website Development Company  Junagadh, Software Development Company Junagadh, Professional IT Project  Training Junagadh"/>
          <p:cNvPicPr preferRelativeResize="0"/>
          <p:nvPr/>
        </p:nvPicPr>
        <p:blipFill rotWithShape="1">
          <a:blip r:embed="rId17">
            <a:alphaModFix/>
          </a:blip>
          <a:srcRect t="11324" r="55425" b="11879"/>
          <a:stretch/>
        </p:blipFill>
        <p:spPr>
          <a:xfrm>
            <a:off x="7172800" y="4379476"/>
            <a:ext cx="477835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"/>
          <p:cNvSpPr txBox="1"/>
          <p:nvPr/>
        </p:nvSpPr>
        <p:spPr>
          <a:xfrm>
            <a:off x="6848467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  <a:endParaRPr/>
          </a:p>
        </p:txBody>
      </p:sp>
      <p:pic>
        <p:nvPicPr>
          <p:cNvPr id="268" name="Google Shape;268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45000" y="4379475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"/>
          <p:cNvSpPr txBox="1"/>
          <p:nvPr/>
        </p:nvSpPr>
        <p:spPr>
          <a:xfrm>
            <a:off x="5526409" y="4810843"/>
            <a:ext cx="956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Perry, and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59" y="3369337"/>
            <a:ext cx="3331024" cy="1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grpSp>
        <p:nvGrpSpPr>
          <p:cNvPr id="521" name="Google Shape;521;p14"/>
          <p:cNvGrpSpPr/>
          <p:nvPr/>
        </p:nvGrpSpPr>
        <p:grpSpPr>
          <a:xfrm>
            <a:off x="588340" y="2662741"/>
            <a:ext cx="3418119" cy="2242906"/>
            <a:chOff x="5268784" y="626180"/>
            <a:chExt cx="3418119" cy="2242906"/>
          </a:xfrm>
        </p:grpSpPr>
        <p:pic>
          <p:nvPicPr>
            <p:cNvPr id="522" name="Google Shape;522;p14"/>
            <p:cNvPicPr preferRelativeResize="0"/>
            <p:nvPr/>
          </p:nvPicPr>
          <p:blipFill rotWithShape="1">
            <a:blip r:embed="rId3">
              <a:alphaModFix/>
            </a:blip>
            <a:srcRect l="11255" t="11871" r="14414" b="15063"/>
            <a:stretch/>
          </p:blipFill>
          <p:spPr>
            <a:xfrm>
              <a:off x="5268784" y="709086"/>
              <a:ext cx="3418119" cy="21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14"/>
            <p:cNvSpPr txBox="1"/>
            <p:nvPr/>
          </p:nvSpPr>
          <p:spPr>
            <a:xfrm>
              <a:off x="6446063" y="626180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Product weights</a:t>
              </a:r>
              <a:endParaRPr dirty="0"/>
            </a:p>
          </p:txBody>
        </p:sp>
      </p:grpSp>
      <p:grpSp>
        <p:nvGrpSpPr>
          <p:cNvPr id="524" name="Google Shape;524;p14"/>
          <p:cNvGrpSpPr/>
          <p:nvPr/>
        </p:nvGrpSpPr>
        <p:grpSpPr>
          <a:xfrm>
            <a:off x="4509114" y="2662741"/>
            <a:ext cx="2999345" cy="2248128"/>
            <a:chOff x="5261164" y="2888958"/>
            <a:chExt cx="2999345" cy="2248128"/>
          </a:xfrm>
        </p:grpSpPr>
        <p:pic>
          <p:nvPicPr>
            <p:cNvPr id="525" name="Google Shape;525;p14"/>
            <p:cNvPicPr preferRelativeResize="0"/>
            <p:nvPr/>
          </p:nvPicPr>
          <p:blipFill rotWithShape="1">
            <a:blip r:embed="rId4">
              <a:alphaModFix/>
            </a:blip>
            <a:srcRect l="11690" t="13495" r="19808" b="11689"/>
            <a:stretch/>
          </p:blipFill>
          <p:spPr>
            <a:xfrm>
              <a:off x="5261164" y="3031200"/>
              <a:ext cx="2999345" cy="2105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14"/>
            <p:cNvSpPr txBox="1"/>
            <p:nvPr/>
          </p:nvSpPr>
          <p:spPr>
            <a:xfrm>
              <a:off x="6446063" y="2888958"/>
              <a:ext cx="1330387" cy="28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1" i="0" u="none" strike="noStrike" cap="none" dirty="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Shop weights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AB8D1-DBC5-4BE0-8CCE-1F607EF62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>
            <p:extLst>
              <p:ext uri="{D42A27DB-BD31-4B8C-83A1-F6EECF244321}">
                <p14:modId xmlns:p14="http://schemas.microsoft.com/office/powerpoint/2010/main" val="3650452548"/>
              </p:ext>
            </p:extLst>
          </p:nvPr>
        </p:nvGraphicFramePr>
        <p:xfrm>
          <a:off x="3032760" y="886280"/>
          <a:ext cx="5920725" cy="38151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 dirty="0"/>
                        <a:t>Web scraping &amp; Data Processing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Multiple websites with different formats, layouts and clothing category type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Standardised information required (e.g. image, shop name, clothing category, item name)</a:t>
                      </a:r>
                      <a:endParaRPr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Distributed web scraping to all team members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‘Blouses’ were too ambiguous in style and often misclassified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Removed ‘blouses’ from </a:t>
                      </a:r>
                      <a:r>
                        <a:rPr lang="en-GB" sz="1000" b="0" u="none" strike="noStrike" cap="none" dirty="0"/>
                        <a:t>predictor resulting </a:t>
                      </a:r>
                      <a:r>
                        <a:rPr lang="en-GB" sz="1000" u="none" strike="noStrike" cap="none" dirty="0"/>
                        <a:t>in increased accuracy across all other categories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‘Suits’ often misclassified, due to similarity to ‘Jackets’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Sourced additional images for model training, resulting in increased accuracy.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Data was generated based on ‘user personas’, with randomness introduced to prevent overfitting.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Static consumer distance matrix saved to significantly run time.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TBC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65800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Development &amp;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Yolov5 model trained on custom clothing dataset.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Recommendation systems developed on internal shopping history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63773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Expand Data and Product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2044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2045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47191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099140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099140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099140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3828</TotalTime>
  <Words>2034</Words>
  <Application>Microsoft Office PowerPoint</Application>
  <PresentationFormat>On-screen Show (16:9)</PresentationFormat>
  <Paragraphs>302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Anton</vt:lpstr>
      <vt:lpstr>Arial</vt:lpstr>
      <vt:lpstr>Fredoka One</vt:lpstr>
      <vt:lpstr>Oswald</vt:lpstr>
      <vt:lpstr>Clothing Retailer Business Plan by Slidesgo</vt:lpstr>
      <vt:lpstr>PowerPoint Presentation</vt:lpstr>
      <vt:lpstr>ShopRec</vt:lpstr>
      <vt:lpstr>ShopRec</vt:lpstr>
      <vt:lpstr>OUR MOTIVATION</vt:lpstr>
      <vt:lpstr>THREATS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VIDEO DEMONSTRATION</vt:lpstr>
      <vt:lpstr>5. Deployment - Homepage</vt:lpstr>
      <vt:lpstr>5. Deployment – User Profiles</vt:lpstr>
      <vt:lpstr>5. Deployment – User Profiles</vt:lpstr>
      <vt:lpstr>5. Deployment – Image Recognition</vt:lpstr>
      <vt:lpstr>5. Deployment - Recommendations</vt:lpstr>
      <vt:lpstr>5. Deployment - Recommendations</vt:lpstr>
      <vt:lpstr>5. Deployment - Recommendations</vt:lpstr>
      <vt:lpstr>5. Deployment - Recommendations</vt:lpstr>
      <vt:lpstr>PowerPoint Presentation</vt:lpstr>
      <vt:lpstr>FUTURE ENHANCEMENTS</vt:lpstr>
      <vt:lpstr>CONCLUSIONS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56</cp:revision>
  <dcterms:created xsi:type="dcterms:W3CDTF">2021-05-03T01:34:06Z</dcterms:created>
  <dcterms:modified xsi:type="dcterms:W3CDTF">2021-05-13T02:51:11Z</dcterms:modified>
</cp:coreProperties>
</file>